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nton"/>
      <p:regular r:id="rId17"/>
    </p:embeddedFont>
    <p:embeddedFont>
      <p:font typeface="Anton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  <p:embeddedFont>
      <p:font typeface="Fira Sans"/>
      <p:regular r:id="rId21"/>
    </p:embeddedFont>
    <p:embeddedFont>
      <p:font typeface="Fira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2-7.png>
</file>

<file path=ppt/media/image-2-8.svg>
</file>

<file path=ppt/media/image-4-1.png>
</file>

<file path=ppt/media/image-4-10.sv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4-9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image" Target="../media/image-2-7.png"/><Relationship Id="rId8" Type="http://schemas.openxmlformats.org/officeDocument/2006/relationships/image" Target="../media/image-2-8.svg"/><Relationship Id="rId9" Type="http://schemas.openxmlformats.org/officeDocument/2006/relationships/slideLayout" Target="../slideLayouts/slideLayout3.xml"/><Relationship Id="rId10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image" Target="../media/image-4-9.png"/><Relationship Id="rId10" Type="http://schemas.openxmlformats.org/officeDocument/2006/relationships/image" Target="../media/image-4-10.svg"/><Relationship Id="rId11" Type="http://schemas.openxmlformats.org/officeDocument/2006/relationships/slideLayout" Target="../slideLayouts/slideLayout5.xml"/><Relationship Id="rId1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Smart Delivery Dashboard: Frontend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technical deep-dive into the frontend implementation of our delivery management platform, showcasing modern React architecture and scalable design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0888" y="346472"/>
            <a:ext cx="3149679" cy="393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Results &amp; Future Vision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440888" y="1055013"/>
            <a:ext cx="1889760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Technical Achievements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440888" y="1495782"/>
            <a:ext cx="3281601" cy="415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32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100%</a:t>
            </a:r>
            <a:endParaRPr lang="en-US" sz="3250" dirty="0"/>
          </a:p>
        </p:txBody>
      </p:sp>
      <p:sp>
        <p:nvSpPr>
          <p:cNvPr id="5" name="Text 3"/>
          <p:cNvSpPr/>
          <p:nvPr/>
        </p:nvSpPr>
        <p:spPr>
          <a:xfrm>
            <a:off x="1294209" y="2068949"/>
            <a:ext cx="1574840" cy="196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Component Reusability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440888" y="2391728"/>
            <a:ext cx="3281601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All UI elements modular and reusable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3879890" y="1495782"/>
            <a:ext cx="3281720" cy="415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32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3250" dirty="0"/>
          </a:p>
        </p:txBody>
      </p:sp>
      <p:sp>
        <p:nvSpPr>
          <p:cNvPr id="8" name="Text 6"/>
          <p:cNvSpPr/>
          <p:nvPr/>
        </p:nvSpPr>
        <p:spPr>
          <a:xfrm>
            <a:off x="4733330" y="2068949"/>
            <a:ext cx="1574840" cy="196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Core Pages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3879890" y="2391728"/>
            <a:ext cx="3281720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Login, Dashboard, Orders, Drivers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2160389" y="2908102"/>
            <a:ext cx="3281601" cy="415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32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0</a:t>
            </a:r>
            <a:endParaRPr lang="en-US" sz="3250" dirty="0"/>
          </a:p>
        </p:txBody>
      </p:sp>
      <p:sp>
        <p:nvSpPr>
          <p:cNvPr id="11" name="Text 9"/>
          <p:cNvSpPr/>
          <p:nvPr/>
        </p:nvSpPr>
        <p:spPr>
          <a:xfrm>
            <a:off x="3013710" y="3481268"/>
            <a:ext cx="1574840" cy="196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1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Page Reloads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2160389" y="3804047"/>
            <a:ext cx="3281601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Seamless SPA navigation</a:t>
            </a:r>
            <a:endParaRPr lang="en-US" sz="950" dirty="0"/>
          </a:p>
        </p:txBody>
      </p:sp>
      <p:sp>
        <p:nvSpPr>
          <p:cNvPr id="13" name="Text 11"/>
          <p:cNvSpPr/>
          <p:nvPr/>
        </p:nvSpPr>
        <p:spPr>
          <a:xfrm>
            <a:off x="629841" y="4147185"/>
            <a:ext cx="6531769" cy="402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"This implementation demonstrates strong command of React fundamentals and professional UI development practices."</a:t>
            </a:r>
            <a:endParaRPr lang="en-US" sz="950" dirty="0"/>
          </a:p>
        </p:txBody>
      </p:sp>
      <p:sp>
        <p:nvSpPr>
          <p:cNvPr id="14" name="Shape 12"/>
          <p:cNvSpPr/>
          <p:nvPr/>
        </p:nvSpPr>
        <p:spPr>
          <a:xfrm>
            <a:off x="440888" y="4147185"/>
            <a:ext cx="15240" cy="402908"/>
          </a:xfrm>
          <a:prstGeom prst="rect">
            <a:avLst/>
          </a:prstGeom>
          <a:solidFill>
            <a:srgbClr val="FA95AE"/>
          </a:solidFill>
          <a:ln/>
        </p:spPr>
      </p:sp>
      <p:sp>
        <p:nvSpPr>
          <p:cNvPr id="15" name="Text 13"/>
          <p:cNvSpPr/>
          <p:nvPr/>
        </p:nvSpPr>
        <p:spPr>
          <a:xfrm>
            <a:off x="7476411" y="1055013"/>
            <a:ext cx="1889760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Future Enhancements</a:t>
            </a: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7476411" y="1417082"/>
            <a:ext cx="6720721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Backend Integration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— Connect to REST API for live data</a:t>
            </a:r>
            <a:endParaRPr lang="en-US" sz="950" dirty="0"/>
          </a:p>
        </p:txBody>
      </p:sp>
      <p:sp>
        <p:nvSpPr>
          <p:cNvPr id="17" name="Text 15"/>
          <p:cNvSpPr/>
          <p:nvPr/>
        </p:nvSpPr>
        <p:spPr>
          <a:xfrm>
            <a:off x="7476411" y="1662589"/>
            <a:ext cx="6720721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Advanced Features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— Search, filter, and sort capabilities</a:t>
            </a:r>
            <a:endParaRPr lang="en-US" sz="950" dirty="0"/>
          </a:p>
        </p:txBody>
      </p:sp>
      <p:sp>
        <p:nvSpPr>
          <p:cNvPr id="18" name="Text 16"/>
          <p:cNvSpPr/>
          <p:nvPr/>
        </p:nvSpPr>
        <p:spPr>
          <a:xfrm>
            <a:off x="7476411" y="1908096"/>
            <a:ext cx="6720721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Form Validation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— Client-side input verification</a:t>
            </a:r>
            <a:endParaRPr lang="en-US" sz="950" dirty="0"/>
          </a:p>
        </p:txBody>
      </p:sp>
      <p:sp>
        <p:nvSpPr>
          <p:cNvPr id="19" name="Text 17"/>
          <p:cNvSpPr/>
          <p:nvPr/>
        </p:nvSpPr>
        <p:spPr>
          <a:xfrm>
            <a:off x="7476411" y="2153603"/>
            <a:ext cx="6720721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Dark Mode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— User preference theming</a:t>
            </a:r>
            <a:endParaRPr lang="en-US" sz="950" dirty="0"/>
          </a:p>
        </p:txBody>
      </p:sp>
      <p:sp>
        <p:nvSpPr>
          <p:cNvPr id="20" name="Text 18"/>
          <p:cNvSpPr/>
          <p:nvPr/>
        </p:nvSpPr>
        <p:spPr>
          <a:xfrm>
            <a:off x="7476411" y="2399109"/>
            <a:ext cx="6720721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Animations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— Smooth transitions and micro-interactions</a:t>
            </a:r>
            <a:endParaRPr lang="en-US" sz="950" dirty="0"/>
          </a:p>
        </p:txBody>
      </p:sp>
      <p:sp>
        <p:nvSpPr>
          <p:cNvPr id="21" name="Text 19"/>
          <p:cNvSpPr/>
          <p:nvPr/>
        </p:nvSpPr>
        <p:spPr>
          <a:xfrm>
            <a:off x="7476411" y="2644616"/>
            <a:ext cx="6720721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State Management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— Redux integration for complex data flows</a:t>
            </a:r>
            <a:endParaRPr lang="en-US" sz="950" dirty="0"/>
          </a:p>
        </p:txBody>
      </p:sp>
      <p:pic>
        <p:nvPicPr>
          <p:cNvPr id="2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6411" y="2987754"/>
            <a:ext cx="6720721" cy="672072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4855" y="755213"/>
            <a:ext cx="5320784" cy="665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Core Technology Stack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744855" y="1845945"/>
            <a:ext cx="6463903" cy="2417802"/>
          </a:xfrm>
          <a:prstGeom prst="roundRect">
            <a:avLst>
              <a:gd name="adj" fmla="val 1320"/>
            </a:avLst>
          </a:prstGeom>
          <a:solidFill>
            <a:srgbClr val="3E3E3E"/>
          </a:solidFill>
          <a:ln/>
        </p:spPr>
      </p:sp>
      <p:sp>
        <p:nvSpPr>
          <p:cNvPr id="4" name="Shape 2"/>
          <p:cNvSpPr/>
          <p:nvPr/>
        </p:nvSpPr>
        <p:spPr>
          <a:xfrm>
            <a:off x="957620" y="2058710"/>
            <a:ext cx="638413" cy="638413"/>
          </a:xfrm>
          <a:prstGeom prst="roundRect">
            <a:avLst>
              <a:gd name="adj" fmla="val 14321584"/>
            </a:avLst>
          </a:prstGeom>
          <a:solidFill>
            <a:srgbClr val="FA95AE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33118" y="2234208"/>
            <a:ext cx="287298" cy="28729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57620" y="2909888"/>
            <a:ext cx="26603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React.js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957620" y="3369945"/>
            <a:ext cx="6038374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Component-based architecture enabling fast UI rendering and efficient state management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21523" y="1845945"/>
            <a:ext cx="6464022" cy="2417802"/>
          </a:xfrm>
          <a:prstGeom prst="roundRect">
            <a:avLst>
              <a:gd name="adj" fmla="val 1320"/>
            </a:avLst>
          </a:prstGeom>
          <a:solidFill>
            <a:srgbClr val="3E3E3E"/>
          </a:solidFill>
          <a:ln/>
        </p:spPr>
      </p:sp>
      <p:sp>
        <p:nvSpPr>
          <p:cNvPr id="9" name="Shape 6"/>
          <p:cNvSpPr/>
          <p:nvPr/>
        </p:nvSpPr>
        <p:spPr>
          <a:xfrm>
            <a:off x="7634288" y="2058710"/>
            <a:ext cx="638413" cy="638413"/>
          </a:xfrm>
          <a:prstGeom prst="roundRect">
            <a:avLst>
              <a:gd name="adj" fmla="val 14321584"/>
            </a:avLst>
          </a:prstGeom>
          <a:solidFill>
            <a:srgbClr val="FA95AE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09786" y="2234208"/>
            <a:ext cx="287298" cy="28729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34288" y="2909888"/>
            <a:ext cx="26603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HTML5 &amp; CSS3</a:t>
            </a:r>
            <a:endParaRPr lang="en-US" sz="2050" dirty="0"/>
          </a:p>
        </p:txBody>
      </p:sp>
      <p:sp>
        <p:nvSpPr>
          <p:cNvPr id="12" name="Text 8"/>
          <p:cNvSpPr/>
          <p:nvPr/>
        </p:nvSpPr>
        <p:spPr>
          <a:xfrm>
            <a:off x="7634288" y="3369945"/>
            <a:ext cx="6038493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Modern markup with Flexbox and Grid for responsive, structured layouts</a:t>
            </a:r>
            <a:endParaRPr lang="en-US" sz="1650" dirty="0"/>
          </a:p>
        </p:txBody>
      </p:sp>
      <p:sp>
        <p:nvSpPr>
          <p:cNvPr id="13" name="Shape 9"/>
          <p:cNvSpPr/>
          <p:nvPr/>
        </p:nvSpPr>
        <p:spPr>
          <a:xfrm>
            <a:off x="744855" y="4476512"/>
            <a:ext cx="6463903" cy="2077283"/>
          </a:xfrm>
          <a:prstGeom prst="roundRect">
            <a:avLst>
              <a:gd name="adj" fmla="val 1537"/>
            </a:avLst>
          </a:prstGeom>
          <a:solidFill>
            <a:srgbClr val="3E3E3E"/>
          </a:solidFill>
          <a:ln/>
        </p:spPr>
      </p:sp>
      <p:sp>
        <p:nvSpPr>
          <p:cNvPr id="14" name="Shape 10"/>
          <p:cNvSpPr/>
          <p:nvPr/>
        </p:nvSpPr>
        <p:spPr>
          <a:xfrm>
            <a:off x="957620" y="4689277"/>
            <a:ext cx="638413" cy="638413"/>
          </a:xfrm>
          <a:prstGeom prst="roundRect">
            <a:avLst>
              <a:gd name="adj" fmla="val 14321584"/>
            </a:avLst>
          </a:prstGeom>
          <a:solidFill>
            <a:srgbClr val="FA95AE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33118" y="4864775"/>
            <a:ext cx="287298" cy="28729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57620" y="5540454"/>
            <a:ext cx="26603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JavaScript ES6+</a:t>
            </a:r>
            <a:endParaRPr lang="en-US" sz="2050" dirty="0"/>
          </a:p>
        </p:txBody>
      </p:sp>
      <p:sp>
        <p:nvSpPr>
          <p:cNvPr id="17" name="Text 12"/>
          <p:cNvSpPr/>
          <p:nvPr/>
        </p:nvSpPr>
        <p:spPr>
          <a:xfrm>
            <a:off x="957620" y="6000512"/>
            <a:ext cx="6038374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Modern syntax for logic, events, and dynamic content updates</a:t>
            </a:r>
            <a:endParaRPr lang="en-US" sz="1650" dirty="0"/>
          </a:p>
        </p:txBody>
      </p:sp>
      <p:sp>
        <p:nvSpPr>
          <p:cNvPr id="18" name="Shape 13"/>
          <p:cNvSpPr/>
          <p:nvPr/>
        </p:nvSpPr>
        <p:spPr>
          <a:xfrm>
            <a:off x="7421523" y="4476512"/>
            <a:ext cx="6464022" cy="2077283"/>
          </a:xfrm>
          <a:prstGeom prst="roundRect">
            <a:avLst>
              <a:gd name="adj" fmla="val 1537"/>
            </a:avLst>
          </a:prstGeom>
          <a:solidFill>
            <a:srgbClr val="3E3E3E"/>
          </a:solidFill>
          <a:ln/>
        </p:spPr>
      </p:sp>
      <p:sp>
        <p:nvSpPr>
          <p:cNvPr id="19" name="Shape 14"/>
          <p:cNvSpPr/>
          <p:nvPr/>
        </p:nvSpPr>
        <p:spPr>
          <a:xfrm>
            <a:off x="7634288" y="4689277"/>
            <a:ext cx="638413" cy="638413"/>
          </a:xfrm>
          <a:prstGeom prst="roundRect">
            <a:avLst>
              <a:gd name="adj" fmla="val 14321584"/>
            </a:avLst>
          </a:prstGeom>
          <a:solidFill>
            <a:srgbClr val="FA95AE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09786" y="4864775"/>
            <a:ext cx="287298" cy="287298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34288" y="5540454"/>
            <a:ext cx="26603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React Router</a:t>
            </a:r>
            <a:endParaRPr lang="en-US" sz="2050" dirty="0"/>
          </a:p>
        </p:txBody>
      </p:sp>
      <p:sp>
        <p:nvSpPr>
          <p:cNvPr id="22" name="Text 16"/>
          <p:cNvSpPr/>
          <p:nvPr/>
        </p:nvSpPr>
        <p:spPr>
          <a:xfrm>
            <a:off x="7634288" y="6000512"/>
            <a:ext cx="6038493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Seamless multi-page navigation without page reloads</a:t>
            </a:r>
            <a:endParaRPr lang="en-US" sz="1650" dirty="0"/>
          </a:p>
        </p:txBody>
      </p:sp>
      <p:sp>
        <p:nvSpPr>
          <p:cNvPr id="23" name="Text 17"/>
          <p:cNvSpPr/>
          <p:nvPr/>
        </p:nvSpPr>
        <p:spPr>
          <a:xfrm>
            <a:off x="744855" y="6793230"/>
            <a:ext cx="13140690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technology stack ensures rapid development cycles, clean UI handling, and a maintainable codebase that scales with business needs.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4840"/>
            <a:ext cx="86765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React Architecture &amp; Project Structure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77854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application follows React's component-driven structure to maximize reusability and maintain code clarity. Our folder organization separates concerns and improves developer efficiency.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933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Key Structural Benefits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774519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Clear separation between UI components and page logic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1671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Reusable components across multiple views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65891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Easy onboarding for new developers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10111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Simplified testing and maintenance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959096" y="1928932"/>
            <a:ext cx="4885015" cy="5420678"/>
          </a:xfrm>
          <a:prstGeom prst="roundRect">
            <a:avLst>
              <a:gd name="adj" fmla="val 697"/>
            </a:avLst>
          </a:prstGeom>
          <a:solidFill>
            <a:srgbClr val="2C2C2C"/>
          </a:solidFill>
          <a:ln/>
        </p:spPr>
      </p:sp>
      <p:sp>
        <p:nvSpPr>
          <p:cNvPr id="10" name="Shape 8"/>
          <p:cNvSpPr/>
          <p:nvPr/>
        </p:nvSpPr>
        <p:spPr>
          <a:xfrm>
            <a:off x="8947785" y="1928932"/>
            <a:ext cx="4907637" cy="5420678"/>
          </a:xfrm>
          <a:prstGeom prst="roundRect">
            <a:avLst>
              <a:gd name="adj" fmla="val 693"/>
            </a:avLst>
          </a:prstGeom>
          <a:solidFill>
            <a:srgbClr val="2C2C2C"/>
          </a:solidFill>
          <a:ln/>
        </p:spPr>
      </p:sp>
      <p:sp>
        <p:nvSpPr>
          <p:cNvPr id="11" name="Text 9"/>
          <p:cNvSpPr/>
          <p:nvPr/>
        </p:nvSpPr>
        <p:spPr>
          <a:xfrm>
            <a:off x="9174599" y="2098953"/>
            <a:ext cx="4454009" cy="5080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src/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├── components/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│ ├── Sidebar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│ ├── Navbar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│ ├── Cards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│ └── Tables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├── pages/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│ ├── Dashboard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│ ├── Orders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│ ├── Drivers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│ └── Login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├── utils/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├── App.js</a:t>
            </a:r>
            <a:endParaRPr lang="en-US" sz="1750" dirty="0"/>
          </a:p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└── index.js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React Concepts in Action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876788"/>
            <a:ext cx="226814" cy="22681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FA95AE"/>
          </a:solidFill>
          <a:ln/>
        </p:spPr>
      </p:sp>
      <p:sp>
        <p:nvSpPr>
          <p:cNvPr id="5" name="Text 2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useState Hook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Manages component-level state for interactive UI elements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16962" y="2876788"/>
            <a:ext cx="226814" cy="226814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FA95AE"/>
          </a:solidFill>
          <a:ln/>
        </p:spPr>
      </p:sp>
      <p:sp>
        <p:nvSpPr>
          <p:cNvPr id="9" name="Text 5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Props System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Enables seamless data passing between parent and child components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40133" y="2876788"/>
            <a:ext cx="226814" cy="226814"/>
          </a:xfrm>
          <a:prstGeom prst="rect">
            <a:avLst/>
          </a:prstGeom>
        </p:spPr>
      </p:pic>
      <p:sp>
        <p:nvSpPr>
          <p:cNvPr id="12" name="Shape 7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FA95AE"/>
          </a:solidFill>
          <a:ln/>
        </p:spPr>
      </p:sp>
      <p:sp>
        <p:nvSpPr>
          <p:cNvPr id="13" name="Text 8"/>
          <p:cNvSpPr/>
          <p:nvPr/>
        </p:nvSpPr>
        <p:spPr>
          <a:xfrm>
            <a:off x="9640133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useEffect Hook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Executes side effects when components mount or update</a:t>
            </a:r>
            <a:endParaRPr lang="en-US" sz="175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019199"/>
            <a:ext cx="226814" cy="226814"/>
          </a:xfrm>
          <a:prstGeom prst="rect">
            <a:avLst/>
          </a:prstGeom>
        </p:spPr>
      </p:pic>
      <p:sp>
        <p:nvSpPr>
          <p:cNvPr id="16" name="Shape 10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FA95AE"/>
          </a:solidFill>
          <a:ln/>
        </p:spPr>
      </p:sp>
      <p:sp>
        <p:nvSpPr>
          <p:cNvPr id="17" name="Text 11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Conditional Rendering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Creates dynamic UI that responds to application state</a:t>
            </a:r>
            <a:endParaRPr lang="en-US" sz="1750" dirty="0"/>
          </a:p>
        </p:txBody>
      </p:sp>
      <p:pic>
        <p:nvPicPr>
          <p:cNvPr id="19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28548" y="5019199"/>
            <a:ext cx="226814" cy="226814"/>
          </a:xfrm>
          <a:prstGeom prst="rect">
            <a:avLst/>
          </a:prstGeom>
        </p:spPr>
      </p:pic>
      <p:sp>
        <p:nvSpPr>
          <p:cNvPr id="20" name="Shape 13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FA95AE"/>
          </a:solidFill>
          <a:ln/>
        </p:spPr>
      </p:sp>
      <p:sp>
        <p:nvSpPr>
          <p:cNvPr id="21" name="Text 14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Component Reusability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Cards, tables, and layouts deployed across multiple pages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1965" y="378738"/>
            <a:ext cx="3967520" cy="430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Navigation with React Router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481965" y="1153358"/>
            <a:ext cx="2065973" cy="258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Route Configuration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81965" y="1566386"/>
            <a:ext cx="6665238" cy="878919"/>
          </a:xfrm>
          <a:prstGeom prst="roundRect">
            <a:avLst>
              <a:gd name="adj" fmla="val 8323"/>
            </a:avLst>
          </a:prstGeom>
          <a:solidFill>
            <a:srgbClr val="1F1F1F"/>
          </a:solidFill>
          <a:ln w="15240">
            <a:solidFill>
              <a:srgbClr val="57575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466725" y="1566386"/>
            <a:ext cx="60960" cy="878919"/>
          </a:xfrm>
          <a:prstGeom prst="roundRect">
            <a:avLst>
              <a:gd name="adj" fmla="val 33891"/>
            </a:avLst>
          </a:prstGeom>
          <a:solidFill>
            <a:srgbClr val="FA95AE"/>
          </a:solidFill>
          <a:ln/>
        </p:spPr>
      </p:sp>
      <p:sp>
        <p:nvSpPr>
          <p:cNvPr id="6" name="Text 4"/>
          <p:cNvSpPr/>
          <p:nvPr/>
        </p:nvSpPr>
        <p:spPr>
          <a:xfrm>
            <a:off x="680561" y="1719263"/>
            <a:ext cx="1721644" cy="215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/login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80561" y="2072045"/>
            <a:ext cx="6313765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User authentication entry point</a:t>
            </a:r>
            <a:endParaRPr lang="en-US" sz="1050" dirty="0"/>
          </a:p>
        </p:txBody>
      </p:sp>
      <p:sp>
        <p:nvSpPr>
          <p:cNvPr id="8" name="Shape 6"/>
          <p:cNvSpPr/>
          <p:nvPr/>
        </p:nvSpPr>
        <p:spPr>
          <a:xfrm>
            <a:off x="481965" y="2582942"/>
            <a:ext cx="6665238" cy="878919"/>
          </a:xfrm>
          <a:prstGeom prst="roundRect">
            <a:avLst>
              <a:gd name="adj" fmla="val 8323"/>
            </a:avLst>
          </a:prstGeom>
          <a:solidFill>
            <a:srgbClr val="1F1F1F"/>
          </a:solidFill>
          <a:ln w="15240">
            <a:solidFill>
              <a:srgbClr val="57575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466725" y="2582942"/>
            <a:ext cx="60960" cy="878919"/>
          </a:xfrm>
          <a:prstGeom prst="roundRect">
            <a:avLst>
              <a:gd name="adj" fmla="val 33891"/>
            </a:avLst>
          </a:prstGeom>
          <a:solidFill>
            <a:srgbClr val="FA95AE"/>
          </a:solidFill>
          <a:ln/>
        </p:spPr>
      </p:sp>
      <p:sp>
        <p:nvSpPr>
          <p:cNvPr id="10" name="Text 8"/>
          <p:cNvSpPr/>
          <p:nvPr/>
        </p:nvSpPr>
        <p:spPr>
          <a:xfrm>
            <a:off x="680561" y="2735818"/>
            <a:ext cx="1721644" cy="215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/dashboard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680561" y="3088600"/>
            <a:ext cx="6313765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Main analytics and overview</a:t>
            </a:r>
            <a:endParaRPr lang="en-US" sz="1050" dirty="0"/>
          </a:p>
        </p:txBody>
      </p:sp>
      <p:sp>
        <p:nvSpPr>
          <p:cNvPr id="12" name="Shape 10"/>
          <p:cNvSpPr/>
          <p:nvPr/>
        </p:nvSpPr>
        <p:spPr>
          <a:xfrm>
            <a:off x="481965" y="3599497"/>
            <a:ext cx="6665238" cy="878919"/>
          </a:xfrm>
          <a:prstGeom prst="roundRect">
            <a:avLst>
              <a:gd name="adj" fmla="val 8323"/>
            </a:avLst>
          </a:prstGeom>
          <a:solidFill>
            <a:srgbClr val="1F1F1F"/>
          </a:solidFill>
          <a:ln w="15240">
            <a:solidFill>
              <a:srgbClr val="57575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466725" y="3599497"/>
            <a:ext cx="60960" cy="878919"/>
          </a:xfrm>
          <a:prstGeom prst="roundRect">
            <a:avLst>
              <a:gd name="adj" fmla="val 33891"/>
            </a:avLst>
          </a:prstGeom>
          <a:solidFill>
            <a:srgbClr val="FA95AE"/>
          </a:solidFill>
          <a:ln/>
        </p:spPr>
      </p:sp>
      <p:sp>
        <p:nvSpPr>
          <p:cNvPr id="14" name="Text 12"/>
          <p:cNvSpPr/>
          <p:nvPr/>
        </p:nvSpPr>
        <p:spPr>
          <a:xfrm>
            <a:off x="680561" y="3752374"/>
            <a:ext cx="1721644" cy="215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/orders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680561" y="4105156"/>
            <a:ext cx="6313765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Complete order management</a:t>
            </a:r>
            <a:endParaRPr lang="en-US" sz="1050" dirty="0"/>
          </a:p>
        </p:txBody>
      </p:sp>
      <p:sp>
        <p:nvSpPr>
          <p:cNvPr id="16" name="Shape 14"/>
          <p:cNvSpPr/>
          <p:nvPr/>
        </p:nvSpPr>
        <p:spPr>
          <a:xfrm>
            <a:off x="481965" y="4616053"/>
            <a:ext cx="6665238" cy="878919"/>
          </a:xfrm>
          <a:prstGeom prst="roundRect">
            <a:avLst>
              <a:gd name="adj" fmla="val 8323"/>
            </a:avLst>
          </a:prstGeom>
          <a:solidFill>
            <a:srgbClr val="1F1F1F"/>
          </a:solidFill>
          <a:ln w="15240">
            <a:solidFill>
              <a:srgbClr val="575757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466725" y="4616053"/>
            <a:ext cx="60960" cy="878919"/>
          </a:xfrm>
          <a:prstGeom prst="roundRect">
            <a:avLst>
              <a:gd name="adj" fmla="val 33891"/>
            </a:avLst>
          </a:prstGeom>
          <a:solidFill>
            <a:srgbClr val="FA95AE"/>
          </a:solidFill>
          <a:ln/>
        </p:spPr>
      </p:sp>
      <p:sp>
        <p:nvSpPr>
          <p:cNvPr id="18" name="Text 16"/>
          <p:cNvSpPr/>
          <p:nvPr/>
        </p:nvSpPr>
        <p:spPr>
          <a:xfrm>
            <a:off x="680561" y="4768929"/>
            <a:ext cx="1721644" cy="215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/drivers</a:t>
            </a:r>
            <a:endParaRPr lang="en-US" sz="1350" dirty="0"/>
          </a:p>
        </p:txBody>
      </p:sp>
      <p:sp>
        <p:nvSpPr>
          <p:cNvPr id="19" name="Text 17"/>
          <p:cNvSpPr/>
          <p:nvPr/>
        </p:nvSpPr>
        <p:spPr>
          <a:xfrm>
            <a:off x="680561" y="5121712"/>
            <a:ext cx="6313765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Driver status and assignments</a:t>
            </a:r>
            <a:endParaRPr lang="en-US" sz="1050" dirty="0"/>
          </a:p>
        </p:txBody>
      </p:sp>
      <p:sp>
        <p:nvSpPr>
          <p:cNvPr id="20" name="Text 18"/>
          <p:cNvSpPr/>
          <p:nvPr/>
        </p:nvSpPr>
        <p:spPr>
          <a:xfrm>
            <a:off x="7490817" y="1153358"/>
            <a:ext cx="2065973" cy="258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Key Benefits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490817" y="1549122"/>
            <a:ext cx="6665238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Zero page reloads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— instant navigation between views</a:t>
            </a:r>
            <a:endParaRPr lang="en-US" sz="1050" dirty="0"/>
          </a:p>
        </p:txBody>
      </p:sp>
      <p:sp>
        <p:nvSpPr>
          <p:cNvPr id="22" name="Text 20"/>
          <p:cNvSpPr/>
          <p:nvPr/>
        </p:nvSpPr>
        <p:spPr>
          <a:xfrm>
            <a:off x="7490817" y="1817608"/>
            <a:ext cx="6665238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Fast performance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— single-page app architecture</a:t>
            </a:r>
            <a:endParaRPr lang="en-US" sz="1050" dirty="0"/>
          </a:p>
        </p:txBody>
      </p:sp>
      <p:sp>
        <p:nvSpPr>
          <p:cNvPr id="23" name="Text 21"/>
          <p:cNvSpPr/>
          <p:nvPr/>
        </p:nvSpPr>
        <p:spPr>
          <a:xfrm>
            <a:off x="7490817" y="2086094"/>
            <a:ext cx="6665238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Clean URLs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— bookmarkable routes for each section</a:t>
            </a:r>
            <a:endParaRPr lang="en-US" sz="1050" dirty="0"/>
          </a:p>
        </p:txBody>
      </p:sp>
      <p:sp>
        <p:nvSpPr>
          <p:cNvPr id="24" name="Text 22"/>
          <p:cNvSpPr/>
          <p:nvPr/>
        </p:nvSpPr>
        <p:spPr>
          <a:xfrm>
            <a:off x="7490817" y="2354580"/>
            <a:ext cx="6665238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Easy maintenance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— route-specific components stay organized</a:t>
            </a:r>
            <a:endParaRPr lang="en-US" sz="1050" dirty="0"/>
          </a:p>
        </p:txBody>
      </p:sp>
      <p:pic>
        <p:nvPicPr>
          <p:cNvPr id="2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0817" y="2729865"/>
            <a:ext cx="6665238" cy="666523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5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3656" y="529352"/>
            <a:ext cx="7543086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Orders Page: Technical Implementation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73656" y="1419582"/>
            <a:ext cx="7796689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Orders Page displays a comprehensive list of all delivery orders with real-time status updates and customer information.</a:t>
            </a:r>
            <a:endParaRPr lang="en-US" sz="15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56" y="2252067"/>
            <a:ext cx="962382" cy="115490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828443" y="2444472"/>
            <a:ext cx="2406134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Data Source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828443" y="2860715"/>
            <a:ext cx="6641902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Array of order objects with structured fields</a:t>
            </a:r>
            <a:endParaRPr lang="en-US" sz="15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56" y="3406973"/>
            <a:ext cx="962382" cy="115490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828443" y="3599378"/>
            <a:ext cx="2406134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Dynamic Rendering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1828443" y="4015621"/>
            <a:ext cx="6641902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Table rows generated using .map() function</a:t>
            </a:r>
            <a:endParaRPr lang="en-US" sz="15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656" y="4561880"/>
            <a:ext cx="962382" cy="115490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828443" y="4754285"/>
            <a:ext cx="2406134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Conditional Styling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1828443" y="5170527"/>
            <a:ext cx="6641902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Status colors applied based on order state</a:t>
            </a:r>
            <a:endParaRPr lang="en-US" sz="150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656" y="5716786"/>
            <a:ext cx="962382" cy="1154906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828443" y="5909191"/>
            <a:ext cx="2406134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Modular Design</a:t>
            </a:r>
            <a:endParaRPr lang="en-US" sz="1850" dirty="0"/>
          </a:p>
        </p:txBody>
      </p:sp>
      <p:sp>
        <p:nvSpPr>
          <p:cNvPr id="16" name="Text 9"/>
          <p:cNvSpPr/>
          <p:nvPr/>
        </p:nvSpPr>
        <p:spPr>
          <a:xfrm>
            <a:off x="1828443" y="6325433"/>
            <a:ext cx="6641902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Separate components for table rows</a:t>
            </a:r>
            <a:endParaRPr lang="en-US" sz="1500" dirty="0"/>
          </a:p>
        </p:txBody>
      </p:sp>
      <p:sp>
        <p:nvSpPr>
          <p:cNvPr id="17" name="Text 10"/>
          <p:cNvSpPr/>
          <p:nvPr/>
        </p:nvSpPr>
        <p:spPr>
          <a:xfrm>
            <a:off x="673656" y="7088148"/>
            <a:ext cx="7796689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architecture ensures data integrity while maintaining a clean, scannable interface for operations teams.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8161" y="414933"/>
            <a:ext cx="5539978" cy="471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Drivers Page: Component Reusability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28161" y="1263729"/>
            <a:ext cx="2263854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Core Features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28161" y="1697474"/>
            <a:ext cx="660296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Comprehensive driver details table (Name, Status, Phone)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28161" y="1991678"/>
            <a:ext cx="660296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Real-time status indicators with color-coded styling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28161" y="2285881"/>
            <a:ext cx="660296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Add/modify driver functionality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528161" y="2580084"/>
            <a:ext cx="6602968" cy="241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Reusable table component architecture</a:t>
            </a:r>
            <a:endParaRPr lang="en-US" sz="1150" dirty="0"/>
          </a:p>
        </p:txBody>
      </p:sp>
      <p:sp>
        <p:nvSpPr>
          <p:cNvPr id="8" name="Shape 6"/>
          <p:cNvSpPr/>
          <p:nvPr/>
        </p:nvSpPr>
        <p:spPr>
          <a:xfrm>
            <a:off x="528161" y="2991326"/>
            <a:ext cx="6602968" cy="882491"/>
          </a:xfrm>
          <a:prstGeom prst="roundRect">
            <a:avLst>
              <a:gd name="adj" fmla="val 2565"/>
            </a:avLst>
          </a:prstGeom>
          <a:solidFill>
            <a:srgbClr val="490315"/>
          </a:solidFill>
          <a:ln/>
        </p:spPr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9013" y="3215402"/>
            <a:ext cx="188595" cy="150852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1018461" y="3179802"/>
            <a:ext cx="5961817" cy="482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b="1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Design Pattern:</a:t>
            </a:r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The Drivers Page demonstrates our commitment to component reuse — the same table structure used in Orders is adapted here with different data props.</a:t>
            </a:r>
            <a:endParaRPr lang="en-US" sz="11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6891" y="1282660"/>
            <a:ext cx="6602968" cy="6602968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506891" y="8055412"/>
            <a:ext cx="1886545" cy="235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State Management</a:t>
            </a:r>
            <a:endParaRPr lang="en-US" sz="1450" dirty="0"/>
          </a:p>
        </p:txBody>
      </p:sp>
      <p:sp>
        <p:nvSpPr>
          <p:cNvPr id="13" name="Text 9"/>
          <p:cNvSpPr/>
          <p:nvPr/>
        </p:nvSpPr>
        <p:spPr>
          <a:xfrm>
            <a:off x="7506891" y="8442127"/>
            <a:ext cx="6602968" cy="482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Driver status updates trigger re-renders only for affected components, optimizing performance and maintaining UI responsiveness across the application.</a:t>
            </a:r>
            <a:endParaRPr lang="en-US" sz="11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3889" y="499824"/>
            <a:ext cx="7499509" cy="566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Code Architecture: State &amp; Event Handling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33889" y="1428155"/>
            <a:ext cx="13362623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React's declarative approach simplifies user input management and UI updates. Here's how we handle authentication state: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633889" y="1921550"/>
            <a:ext cx="13362623" cy="2299454"/>
          </a:xfrm>
          <a:prstGeom prst="roundRect">
            <a:avLst>
              <a:gd name="adj" fmla="val 1182"/>
            </a:avLst>
          </a:prstGeom>
          <a:solidFill>
            <a:srgbClr val="2C2C2C"/>
          </a:solidFill>
          <a:ln/>
        </p:spPr>
      </p:sp>
      <p:sp>
        <p:nvSpPr>
          <p:cNvPr id="5" name="Shape 3"/>
          <p:cNvSpPr/>
          <p:nvPr/>
        </p:nvSpPr>
        <p:spPr>
          <a:xfrm>
            <a:off x="624840" y="1921550"/>
            <a:ext cx="13380720" cy="2299454"/>
          </a:xfrm>
          <a:prstGeom prst="roundRect">
            <a:avLst>
              <a:gd name="adj" fmla="val 1182"/>
            </a:avLst>
          </a:prstGeom>
          <a:solidFill>
            <a:srgbClr val="2C2C2C"/>
          </a:solidFill>
          <a:ln/>
        </p:spPr>
      </p:sp>
      <p:sp>
        <p:nvSpPr>
          <p:cNvPr id="6" name="Text 4"/>
          <p:cNvSpPr/>
          <p:nvPr/>
        </p:nvSpPr>
        <p:spPr>
          <a:xfrm>
            <a:off x="805934" y="2057400"/>
            <a:ext cx="13018532" cy="2027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[email, setEmail] = useState("");</a:t>
            </a:r>
            <a:endParaRPr lang="en-US" sz="1400" dirty="0"/>
          </a:p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[password, setPassword] = useState("");</a:t>
            </a:r>
            <a:endParaRPr lang="en-US" sz="1400" dirty="0"/>
          </a:p>
          <a:p>
            <a:pPr algn="l" indent="0" marL="0">
              <a:lnSpc>
                <a:spcPts val="2250"/>
              </a:lnSpc>
              <a:buNone/>
            </a:pPr>
            <a:endParaRPr lang="en-US" sz="1400" dirty="0"/>
          </a:p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handleLogin = () =&gt; {</a:t>
            </a:r>
            <a:endParaRPr lang="en-US" sz="1400" dirty="0"/>
          </a:p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console.log("Email:", email);</a:t>
            </a:r>
            <a:endParaRPr lang="en-US" sz="1400" dirty="0"/>
          </a:p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console.log("Password:", password);</a:t>
            </a:r>
            <a:endParaRPr lang="en-US" sz="1400" dirty="0"/>
          </a:p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};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633889" y="5830491"/>
            <a:ext cx="13362623" cy="22860"/>
          </a:xfrm>
          <a:prstGeom prst="roundRect">
            <a:avLst>
              <a:gd name="adj" fmla="val 118860"/>
            </a:avLst>
          </a:prstGeom>
          <a:solidFill>
            <a:srgbClr val="575757"/>
          </a:solidFill>
          <a:ln/>
        </p:spPr>
      </p:sp>
      <p:sp>
        <p:nvSpPr>
          <p:cNvPr id="8" name="Shape 6"/>
          <p:cNvSpPr/>
          <p:nvPr/>
        </p:nvSpPr>
        <p:spPr>
          <a:xfrm>
            <a:off x="3226951" y="5287149"/>
            <a:ext cx="22860" cy="543401"/>
          </a:xfrm>
          <a:prstGeom prst="roundRect">
            <a:avLst>
              <a:gd name="adj" fmla="val 118860"/>
            </a:avLst>
          </a:prstGeom>
          <a:solidFill>
            <a:srgbClr val="575757"/>
          </a:solidFill>
          <a:ln/>
        </p:spPr>
      </p:sp>
      <p:sp>
        <p:nvSpPr>
          <p:cNvPr id="9" name="Shape 7"/>
          <p:cNvSpPr/>
          <p:nvPr/>
        </p:nvSpPr>
        <p:spPr>
          <a:xfrm>
            <a:off x="3034665" y="5626715"/>
            <a:ext cx="407551" cy="407551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0" name="Text 8"/>
          <p:cNvSpPr/>
          <p:nvPr/>
        </p:nvSpPr>
        <p:spPr>
          <a:xfrm>
            <a:off x="3102531" y="5660648"/>
            <a:ext cx="27170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2106335" y="4424720"/>
            <a:ext cx="2264212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State Initialization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814983" y="4816316"/>
            <a:ext cx="4847034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useState creates reactive variables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5944672" y="5830431"/>
            <a:ext cx="22860" cy="543401"/>
          </a:xfrm>
          <a:prstGeom prst="roundRect">
            <a:avLst>
              <a:gd name="adj" fmla="val 118860"/>
            </a:avLst>
          </a:prstGeom>
          <a:solidFill>
            <a:srgbClr val="575757"/>
          </a:solidFill>
          <a:ln/>
        </p:spPr>
      </p:sp>
      <p:sp>
        <p:nvSpPr>
          <p:cNvPr id="14" name="Shape 12"/>
          <p:cNvSpPr/>
          <p:nvPr/>
        </p:nvSpPr>
        <p:spPr>
          <a:xfrm>
            <a:off x="5752386" y="5626715"/>
            <a:ext cx="407551" cy="407551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5" name="Text 13"/>
          <p:cNvSpPr/>
          <p:nvPr/>
        </p:nvSpPr>
        <p:spPr>
          <a:xfrm>
            <a:off x="5820251" y="5660648"/>
            <a:ext cx="27170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4824055" y="6554986"/>
            <a:ext cx="2264212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User Input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3532703" y="6946583"/>
            <a:ext cx="4847034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Input fields bind to state values</a:t>
            </a:r>
            <a:endParaRPr lang="en-US" sz="1400" dirty="0"/>
          </a:p>
        </p:txBody>
      </p:sp>
      <p:sp>
        <p:nvSpPr>
          <p:cNvPr id="18" name="Shape 16"/>
          <p:cNvSpPr/>
          <p:nvPr/>
        </p:nvSpPr>
        <p:spPr>
          <a:xfrm>
            <a:off x="8662511" y="5287149"/>
            <a:ext cx="22860" cy="543401"/>
          </a:xfrm>
          <a:prstGeom prst="roundRect">
            <a:avLst>
              <a:gd name="adj" fmla="val 118860"/>
            </a:avLst>
          </a:prstGeom>
          <a:solidFill>
            <a:srgbClr val="575757"/>
          </a:solidFill>
          <a:ln/>
        </p:spPr>
      </p:sp>
      <p:sp>
        <p:nvSpPr>
          <p:cNvPr id="19" name="Shape 17"/>
          <p:cNvSpPr/>
          <p:nvPr/>
        </p:nvSpPr>
        <p:spPr>
          <a:xfrm>
            <a:off x="8470225" y="5626715"/>
            <a:ext cx="407551" cy="407551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20" name="Text 18"/>
          <p:cNvSpPr/>
          <p:nvPr/>
        </p:nvSpPr>
        <p:spPr>
          <a:xfrm>
            <a:off x="8538091" y="5660648"/>
            <a:ext cx="27170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7541895" y="4424720"/>
            <a:ext cx="2264212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State Update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6250543" y="4816316"/>
            <a:ext cx="4847034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setState functions trigger re-render</a:t>
            </a:r>
            <a:endParaRPr lang="en-US" sz="1400" dirty="0"/>
          </a:p>
        </p:txBody>
      </p:sp>
      <p:sp>
        <p:nvSpPr>
          <p:cNvPr id="23" name="Shape 21"/>
          <p:cNvSpPr/>
          <p:nvPr/>
        </p:nvSpPr>
        <p:spPr>
          <a:xfrm>
            <a:off x="11380232" y="5830431"/>
            <a:ext cx="22860" cy="543401"/>
          </a:xfrm>
          <a:prstGeom prst="roundRect">
            <a:avLst>
              <a:gd name="adj" fmla="val 118860"/>
            </a:avLst>
          </a:prstGeom>
          <a:solidFill>
            <a:srgbClr val="575757"/>
          </a:solidFill>
          <a:ln/>
        </p:spPr>
      </p:sp>
      <p:sp>
        <p:nvSpPr>
          <p:cNvPr id="24" name="Shape 22"/>
          <p:cNvSpPr/>
          <p:nvPr/>
        </p:nvSpPr>
        <p:spPr>
          <a:xfrm>
            <a:off x="11187946" y="5626715"/>
            <a:ext cx="407551" cy="407551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25" name="Text 23"/>
          <p:cNvSpPr/>
          <p:nvPr/>
        </p:nvSpPr>
        <p:spPr>
          <a:xfrm>
            <a:off x="11255812" y="5660648"/>
            <a:ext cx="271701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10259616" y="6554986"/>
            <a:ext cx="2264212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Action Handler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8968264" y="6946583"/>
            <a:ext cx="4847034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Event processes updated state</a:t>
            </a:r>
            <a:endParaRPr lang="en-US" sz="1400" dirty="0"/>
          </a:p>
        </p:txBody>
      </p:sp>
      <p:sp>
        <p:nvSpPr>
          <p:cNvPr id="28" name="Text 26"/>
          <p:cNvSpPr/>
          <p:nvPr/>
        </p:nvSpPr>
        <p:spPr>
          <a:xfrm>
            <a:off x="633889" y="7439978"/>
            <a:ext cx="13362623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pattern ensures the UI always reflects the current application state, creating a smooth and predictable user experience.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138" y="901898"/>
            <a:ext cx="5172551" cy="646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Dynamic List Rendering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4138" y="2065496"/>
            <a:ext cx="3103483" cy="387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The Power of .map()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24138" y="2660213"/>
            <a:ext cx="3185398" cy="1323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Orders and drivers tables leverage JavaScript's .map() method to dynamically generate table rows from data arrays.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24138" y="4191000"/>
            <a:ext cx="2629257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Benefits of This Approach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24138" y="4721066"/>
            <a:ext cx="3185398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Automatic updates when data changes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24138" y="5455444"/>
            <a:ext cx="3185398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 manual DOM manipulation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24138" y="5858828"/>
            <a:ext cx="3185398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Scales effortlessly with data size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24138" y="6593205"/>
            <a:ext cx="3185398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Clean, readable code structure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421981" y="2091333"/>
            <a:ext cx="4005382" cy="2958227"/>
          </a:xfrm>
          <a:prstGeom prst="roundRect">
            <a:avLst>
              <a:gd name="adj" fmla="val 1049"/>
            </a:avLst>
          </a:prstGeom>
          <a:solidFill>
            <a:srgbClr val="2C2C2C"/>
          </a:solidFill>
          <a:ln/>
        </p:spPr>
      </p:sp>
      <p:sp>
        <p:nvSpPr>
          <p:cNvPr id="12" name="Shape 9"/>
          <p:cNvSpPr/>
          <p:nvPr/>
        </p:nvSpPr>
        <p:spPr>
          <a:xfrm>
            <a:off x="4411742" y="2091333"/>
            <a:ext cx="4025860" cy="2958227"/>
          </a:xfrm>
          <a:prstGeom prst="roundRect">
            <a:avLst>
              <a:gd name="adj" fmla="val 1049"/>
            </a:avLst>
          </a:prstGeom>
          <a:solidFill>
            <a:srgbClr val="2C2C2C"/>
          </a:solidFill>
          <a:ln/>
        </p:spPr>
      </p:sp>
      <p:sp>
        <p:nvSpPr>
          <p:cNvPr id="13" name="Text 10"/>
          <p:cNvSpPr/>
          <p:nvPr/>
        </p:nvSpPr>
        <p:spPr>
          <a:xfrm>
            <a:off x="4618553" y="2246471"/>
            <a:ext cx="3612237" cy="26479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{orders.map((order, index) =&gt; (</a:t>
            </a:r>
            <a:endParaRPr lang="en-US" sz="1600" dirty="0"/>
          </a:p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&lt;tr key={index}&gt;</a:t>
            </a:r>
            <a:endParaRPr lang="en-US" sz="1600" dirty="0"/>
          </a:p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&lt;td&gt;{order.orderCode}&lt;/td&gt;</a:t>
            </a:r>
            <a:endParaRPr lang="en-US" sz="1600" dirty="0"/>
          </a:p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&lt;td&gt;{order.customer}&lt;/td&gt;</a:t>
            </a:r>
            <a:endParaRPr lang="en-US" sz="1600" dirty="0"/>
          </a:p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&lt;td&gt;{order.status}&lt;/td&gt;</a:t>
            </a:r>
            <a:endParaRPr lang="en-US" sz="1600" dirty="0"/>
          </a:p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&lt;td&gt;{order.eta}&lt;/td&gt;</a:t>
            </a:r>
            <a:endParaRPr lang="en-US" sz="1600" dirty="0"/>
          </a:p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&lt;/tr&gt;</a:t>
            </a:r>
            <a:endParaRPr lang="en-US" sz="1600" dirty="0"/>
          </a:p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))}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421981" y="5282208"/>
            <a:ext cx="4005382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FA95A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Key insight: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Each row receives a unique key prop, enabling React to efficiently track and update individual elements.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2025-12-12T14:38:30Z</dcterms:created>
  <dcterms:modified xsi:type="dcterms:W3CDTF">2025-12-12T14:38:30Z</dcterms:modified>
</cp:coreProperties>
</file>